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80" r:id="rId1"/>
  </p:sldMasterIdLst>
  <p:notesMasterIdLst>
    <p:notesMasterId r:id="rId34"/>
  </p:notesMasterIdLst>
  <p:handoutMasterIdLst>
    <p:handoutMasterId r:id="rId35"/>
  </p:handoutMasterIdLst>
  <p:sldIdLst>
    <p:sldId id="256" r:id="rId2"/>
    <p:sldId id="274" r:id="rId3"/>
    <p:sldId id="282" r:id="rId4"/>
    <p:sldId id="284" r:id="rId5"/>
    <p:sldId id="285" r:id="rId6"/>
    <p:sldId id="286" r:id="rId7"/>
    <p:sldId id="287" r:id="rId8"/>
    <p:sldId id="304" r:id="rId9"/>
    <p:sldId id="267" r:id="rId10"/>
    <p:sldId id="289" r:id="rId11"/>
    <p:sldId id="298" r:id="rId12"/>
    <p:sldId id="290" r:id="rId13"/>
    <p:sldId id="307" r:id="rId14"/>
    <p:sldId id="311" r:id="rId15"/>
    <p:sldId id="310" r:id="rId16"/>
    <p:sldId id="309" r:id="rId17"/>
    <p:sldId id="308" r:id="rId18"/>
    <p:sldId id="312" r:id="rId19"/>
    <p:sldId id="313" r:id="rId20"/>
    <p:sldId id="314" r:id="rId21"/>
    <p:sldId id="291" r:id="rId22"/>
    <p:sldId id="303" r:id="rId23"/>
    <p:sldId id="292" r:id="rId24"/>
    <p:sldId id="306" r:id="rId25"/>
    <p:sldId id="315" r:id="rId26"/>
    <p:sldId id="305" r:id="rId27"/>
    <p:sldId id="273" r:id="rId28"/>
    <p:sldId id="299" r:id="rId29"/>
    <p:sldId id="300" r:id="rId30"/>
    <p:sldId id="301" r:id="rId31"/>
    <p:sldId id="275" r:id="rId32"/>
    <p:sldId id="302" r:id="rId33"/>
  </p:sldIdLst>
  <p:sldSz cx="9144000" cy="6858000" type="screen4x3"/>
  <p:notesSz cx="6858000" cy="9144000"/>
  <p:embeddedFontLst>
    <p:embeddedFont>
      <p:font typeface="Calibri" pitchFamily="34" charset="0"/>
      <p:regular r:id="rId36"/>
      <p:bold r:id="rId37"/>
      <p:italic r:id="rId38"/>
      <p:boldItalic r:id="rId3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8" autoAdjust="0"/>
    <p:restoredTop sz="79041" autoAdjust="0"/>
  </p:normalViewPr>
  <p:slideViewPr>
    <p:cSldViewPr>
      <p:cViewPr varScale="1">
        <p:scale>
          <a:sx n="83" d="100"/>
          <a:sy n="83" d="100"/>
        </p:scale>
        <p:origin x="-170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86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7D1E-DE84-46C2-8644-93B90564D7E9}" type="datetimeFigureOut">
              <a:rPr lang="en-US" smtClean="0"/>
              <a:t>6/11/2014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771C-25C8-44E1-8B79-BCF099572AE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12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DD838-F1BE-4832-9202-CDA846379904}" type="datetimeFigureOut">
              <a:rPr lang="en-US" smtClean="0"/>
              <a:t>6/11/2014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D846-BDDE-435E-8FCD-7F057F3413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1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Bonsoir</a:t>
            </a:r>
          </a:p>
          <a:p>
            <a:r>
              <a:rPr lang="fr-FR" dirty="0" smtClean="0"/>
              <a:t>Florent</a:t>
            </a:r>
            <a:r>
              <a:rPr lang="fr-FR" baseline="0" dirty="0" smtClean="0"/>
              <a:t> / thèse / </a:t>
            </a:r>
            <a:r>
              <a:rPr lang="fr-FR" baseline="0" dirty="0" err="1" smtClean="0"/>
              <a:t>liris</a:t>
            </a:r>
            <a:endParaRPr lang="fr-FR" baseline="0" dirty="0" smtClean="0"/>
          </a:p>
          <a:p>
            <a:r>
              <a:rPr lang="fr-FR" baseline="0" dirty="0" smtClean="0"/>
              <a:t>Présenter article </a:t>
            </a:r>
            <a:r>
              <a:rPr lang="fr-FR" baseline="0" dirty="0" err="1" smtClean="0"/>
              <a:t>siggraph</a:t>
            </a:r>
            <a:endParaRPr lang="fr-FR" baseline="0" dirty="0" smtClean="0"/>
          </a:p>
          <a:p>
            <a:r>
              <a:rPr lang="fr-FR" baseline="0" dirty="0" smtClean="0"/>
              <a:t>Titre – collaboration équipe </a:t>
            </a:r>
            <a:r>
              <a:rPr lang="fr-FR" baseline="0" dirty="0" err="1" smtClean="0"/>
              <a:t>stanford</a:t>
            </a:r>
            <a:r>
              <a:rPr lang="fr-FR" baseline="0" dirty="0" smtClean="0"/>
              <a:t> / </a:t>
            </a:r>
            <a:r>
              <a:rPr lang="fr-FR" baseline="0" dirty="0" err="1" smtClean="0"/>
              <a:t>caltech</a:t>
            </a:r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3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partir de</a:t>
            </a:r>
            <a:r>
              <a:rPr lang="fr-FR" baseline="0" dirty="0" smtClean="0"/>
              <a:t> cette grille hexagonale, on énumère tous les trihexes possible (des ensembles de 3 hexagones connexes)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construit pour chaque </a:t>
            </a:r>
            <a:r>
              <a:rPr lang="fr-FR" baseline="0" dirty="0" err="1" smtClean="0"/>
              <a:t>trihex</a:t>
            </a:r>
            <a:r>
              <a:rPr lang="fr-FR" baseline="0" dirty="0" smtClean="0"/>
              <a:t> une règle de subdivision, ce qui nous permet de densifier le pavage.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Voici ce que l’on obtient</a:t>
            </a:r>
            <a:r>
              <a:rPr lang="fr-FR" baseline="0" dirty="0" smtClean="0"/>
              <a:t> lorsque l’on utilise ce système de pavage.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//Comparaison – pics – anisotropie – </a:t>
            </a:r>
            <a:r>
              <a:rPr lang="fr-FR" baseline="0" dirty="0" err="1" smtClean="0"/>
              <a:t>blue</a:t>
            </a:r>
            <a:r>
              <a:rPr lang="fr-FR" baseline="0" dirty="0" smtClean="0"/>
              <a:t>-noise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//Reste des pics: barycentre sur grille + alignement sur les bords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21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papier propose une nouvelle méthode d’échantillonnage.</a:t>
            </a:r>
          </a:p>
          <a:p>
            <a:r>
              <a:rPr lang="fr-FR" baseline="0" dirty="0" smtClean="0"/>
              <a:t>L’échantillonnage consiste à prélever des valeurs </a:t>
            </a:r>
            <a:r>
              <a:rPr lang="fr-FR" baseline="0" dirty="0" err="1" smtClean="0"/>
              <a:t>discrete</a:t>
            </a:r>
            <a:r>
              <a:rPr lang="fr-FR" baseline="0" dirty="0" smtClean="0"/>
              <a:t> d’une fonction d’importance continue inconnue.</a:t>
            </a:r>
          </a:p>
          <a:p>
            <a:r>
              <a:rPr lang="fr-FR" baseline="0" dirty="0" smtClean="0"/>
              <a:t>Souvent, on veut également prélever plus de valeurs dans des régions importante pour l’évaluation de la fonction.</a:t>
            </a:r>
          </a:p>
          <a:p>
            <a:r>
              <a:rPr lang="fr-FR" baseline="0" dirty="0" smtClean="0"/>
              <a:t>Dans cet exemple, pour l’illumination d’un objet virtuel par cette </a:t>
            </a:r>
            <a:r>
              <a:rPr lang="fr-FR" baseline="0" dirty="0" err="1" smtClean="0"/>
              <a:t>envmap</a:t>
            </a:r>
            <a:r>
              <a:rPr lang="fr-FR" baseline="0" dirty="0" smtClean="0"/>
              <a:t>, on préfère prélever plus de point dans les régions de plus forte contribution (lumineuse).</a:t>
            </a:r>
          </a:p>
          <a:p>
            <a:r>
              <a:rPr lang="fr-FR" dirty="0" smtClean="0"/>
              <a:t>Transition:</a:t>
            </a:r>
            <a:r>
              <a:rPr lang="fr-FR" baseline="0" dirty="0" smtClean="0"/>
              <a:t> </a:t>
            </a:r>
            <a:r>
              <a:rPr lang="fr-FR" dirty="0" smtClean="0"/>
              <a:t>Cependant, la</a:t>
            </a:r>
            <a:r>
              <a:rPr lang="fr-FR" baseline="0" dirty="0" smtClean="0"/>
              <a:t> justesse de l’évaluation dépend fortement de la distribution des échantillons.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88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 </a:t>
            </a:r>
            <a:r>
              <a:rPr lang="fr-FR" dirty="0" err="1" smtClean="0"/>
              <a:t>procede</a:t>
            </a:r>
            <a:r>
              <a:rPr lang="fr-FR" dirty="0" smtClean="0"/>
              <a:t> de la même</a:t>
            </a:r>
            <a:r>
              <a:rPr lang="fr-FR" baseline="0" dirty="0" smtClean="0"/>
              <a:t> manière que précédemment avec les 11*lambda trihexes </a:t>
            </a:r>
            <a:r>
              <a:rPr lang="fr-FR" baseline="0" dirty="0" err="1" smtClean="0"/>
              <a:t>irregulier</a:t>
            </a:r>
            <a:r>
              <a:rPr lang="fr-FR" baseline="0" dirty="0" smtClean="0"/>
              <a:t> possibles.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Noter la perturbation des bords à chaque subdivision.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Lors de l’échantillonnage d’une fonction</a:t>
            </a:r>
            <a:r>
              <a:rPr lang="fr-FR" baseline="0" dirty="0" smtClean="0"/>
              <a:t>, on rencontre deux problèmes majeur.</a:t>
            </a:r>
            <a:endParaRPr lang="en-US" baseline="0" dirty="0" smtClean="0"/>
          </a:p>
          <a:p>
            <a:r>
              <a:rPr lang="fr-FR" baseline="0" dirty="0" smtClean="0"/>
              <a:t>- Le bruit, causé par une faible densité locale d’échantillon.</a:t>
            </a:r>
          </a:p>
          <a:p>
            <a:r>
              <a:rPr lang="fr-FR" baseline="0" dirty="0" smtClean="0"/>
              <a:t>- L’aliasing, causé par des régularité dans la distribution d’échantillons.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86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évaluer</a:t>
            </a:r>
            <a:r>
              <a:rPr lang="fr-FR" baseline="0" dirty="0" smtClean="0"/>
              <a:t> une fonction, on peut par exemple prélever des échantillons de manière régulière.</a:t>
            </a:r>
          </a:p>
          <a:p>
            <a:r>
              <a:rPr lang="fr-FR" baseline="0" dirty="0" smtClean="0"/>
              <a:t>C’est une bonne méthode si la fréquence d’échantillonnage est au minimum deux fois supérieure à la fréquence maximale de la fonction.</a:t>
            </a:r>
          </a:p>
          <a:p>
            <a:r>
              <a:rPr lang="fr-FR" baseline="0" dirty="0" smtClean="0"/>
              <a:t>Sinon de l’aliasing apparait dans l’évaluation de la fonction.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À l’opposé, on peut choisir d’échantillonner notre fonction de manière </a:t>
            </a:r>
            <a:r>
              <a:rPr lang="fr-FR" baseline="0" dirty="0" err="1" smtClean="0"/>
              <a:t>completement</a:t>
            </a:r>
            <a:r>
              <a:rPr lang="fr-FR" baseline="0" dirty="0" smtClean="0"/>
              <a:t> aléatoire.</a:t>
            </a:r>
          </a:p>
          <a:p>
            <a:r>
              <a:rPr lang="fr-FR" baseline="0" dirty="0" smtClean="0"/>
              <a:t>Ceci </a:t>
            </a:r>
            <a:r>
              <a:rPr lang="fr-FR" baseline="0" dirty="0" err="1" smtClean="0"/>
              <a:t>perment</a:t>
            </a:r>
            <a:r>
              <a:rPr lang="fr-FR" baseline="0" dirty="0" smtClean="0"/>
              <a:t> d’éviter toute forme d’aliasing, mais </a:t>
            </a:r>
            <a:r>
              <a:rPr lang="fr-FR" baseline="0" dirty="0" err="1" smtClean="0"/>
              <a:t>genère</a:t>
            </a:r>
            <a:r>
              <a:rPr lang="fr-FR" baseline="0" dirty="0" smtClean="0"/>
              <a:t> des </a:t>
            </a:r>
            <a:r>
              <a:rPr lang="fr-FR" baseline="0" dirty="0" err="1" smtClean="0"/>
              <a:t>resultats</a:t>
            </a:r>
            <a:r>
              <a:rPr lang="fr-FR" baseline="0" dirty="0" smtClean="0"/>
              <a:t> bruité à cause de la non-uniformité de la distribution.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Transition:</a:t>
            </a:r>
            <a:r>
              <a:rPr lang="fr-FR" baseline="0" dirty="0" smtClean="0"/>
              <a:t> Depuis quelques dizaine d’années, de nouvelles méthodes permettent réaliser des </a:t>
            </a:r>
            <a:r>
              <a:rPr lang="fr-FR" baseline="0" dirty="0" err="1" smtClean="0"/>
              <a:t>echantillonnage</a:t>
            </a:r>
            <a:r>
              <a:rPr lang="fr-FR" baseline="0" dirty="0" smtClean="0"/>
              <a:t> de meilleures qualité à nombre d’échantillons constant.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</a:t>
            </a:r>
            <a:r>
              <a:rPr lang="fr-FR" baseline="0" dirty="0" smtClean="0"/>
              <a:t> peut notamment citer les méthodes de disque de poisson.</a:t>
            </a:r>
            <a:endParaRPr lang="en-US" baseline="0" dirty="0" smtClean="0"/>
          </a:p>
          <a:p>
            <a:r>
              <a:rPr lang="fr-FR" baseline="0" dirty="0" smtClean="0"/>
              <a:t>Elle sont basé sur un tirage aléatoire avec une contrainte de distance minimale entre deux points.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Les meilleurs résultats obtenu actuellement viennent de méthodes d’optimisation qui cherche à minimiser une fonction de cout censé représenter une distribution optimale.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L’année dernière, plusieur</a:t>
            </a:r>
            <a:r>
              <a:rPr lang="fr-FR" baseline="0" dirty="0" smtClean="0"/>
              <a:t>s méthode sont apparues, permettant de générer des distributions avec un spectre de Fourier contrôlé.</a:t>
            </a:r>
          </a:p>
          <a:p>
            <a:r>
              <a:rPr lang="fr-FR" baseline="0" dirty="0" smtClean="0"/>
              <a:t>Ces méthodes permettent ainsi d’adapter les caractéristiques de l’échantillonnage suivant son usage.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Cependant, ces méthodes reste trop lentes </a:t>
            </a:r>
            <a:r>
              <a:rPr lang="fr-FR" baseline="0" smtClean="0"/>
              <a:t>pour être </a:t>
            </a:r>
            <a:r>
              <a:rPr lang="fr-FR" baseline="0" dirty="0" smtClean="0"/>
              <a:t>utilisées concrètement.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méthodes est basé sur une grille hexagonale</a:t>
            </a:r>
          </a:p>
          <a:p>
            <a:r>
              <a:rPr lang="fr-FR" baseline="0" dirty="0" smtClean="0"/>
              <a:t>Comparé à une grille rectangulaire, elle dispose de plus de degré de liberté, une meilleure isotropie et une connexité unique.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lui associe un schéma de subdivision basé sur les nombre hexagonaux centrés.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 b="0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391023"/>
            <a:ext cx="7772400" cy="1470025"/>
          </a:xfrm>
        </p:spPr>
        <p:txBody>
          <a:bodyPr>
            <a:normAutofit/>
          </a:bodyPr>
          <a:lstStyle>
            <a:lvl1pPr algn="ctr">
              <a:defRPr sz="4000" b="0" i="0">
                <a:effectLst/>
              </a:defRPr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Modifiez</a:t>
            </a:r>
            <a:r>
              <a:rPr lang="en-US" noProof="0" dirty="0" smtClean="0"/>
              <a:t> les styles du </a:t>
            </a:r>
            <a:r>
              <a:rPr lang="en-US" noProof="0" dirty="0" err="1" smtClean="0"/>
              <a:t>texte</a:t>
            </a:r>
            <a:r>
              <a:rPr lang="en-US" noProof="0" dirty="0" smtClean="0"/>
              <a:t> du masque</a:t>
            </a:r>
          </a:p>
          <a:p>
            <a:pPr lvl="1"/>
            <a:r>
              <a:rPr lang="en-US" noProof="0" dirty="0" err="1" smtClean="0"/>
              <a:t>Deuxième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Troisième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Quatrième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Cinquième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2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1" name="Espace réservé du pied de page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/E:\Documents\talk-ParisSiggraphChapter\figures\logo\siggraph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file:///C:\Users\Florent\Documents\GitHub\talk-ParisSiggraphChapter\figures\background.pn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40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lumMod val="8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13" r:link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1497"/>
            <a:ext cx="9143999" cy="3996503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dirty="0" smtClean="0"/>
              <a:t>Séminaire GIPSA-</a:t>
            </a:r>
            <a:r>
              <a:rPr lang="fr-FR" dirty="0" err="1" smtClean="0"/>
              <a:t>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link="rId16"/>
          <a:stretch>
            <a:fillRect/>
          </a:stretch>
        </p:blipFill>
        <p:spPr>
          <a:xfrm>
            <a:off x="7236296" y="188642"/>
            <a:ext cx="1732623" cy="45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0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92" r:id="rId2"/>
    <p:sldLayoutId id="2147483782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logo\logo_caltech.png" TargetMode="External"/><Relationship Id="rId7" Type="http://schemas.openxmlformats.org/officeDocument/2006/relationships/image" Target="file:///C:\Users\Florent\Documents\GitHub\talk-ParisSiggraphChapter\figures\logo\logo_udl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C:\Users\Florent\Documents\GitHub\talk-ParisSiggraphChapter\figures\logo\logo_stanford.png" TargetMode="External"/><Relationship Id="rId5" Type="http://schemas.openxmlformats.org/officeDocument/2006/relationships/image" Target="file:///C:\Users\Florent\Documents\GitHub\talk-ParisSiggraphChapter\figures\logo\logo_liris.png" TargetMode="External"/><Relationship Id="rId4" Type="http://schemas.openxmlformats.org/officeDocument/2006/relationships/image" Target="file:///C:\Users\Florent\Documents\GitHub\talk-ParisSiggraphChapter\figures\logo\logo_cnrs.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simple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1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_lattice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1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2.p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3.p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4.p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5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6.p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7.pn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Paris-Siggraph-Chapter\figures\memorial.png" TargetMode="External"/><Relationship Id="rId5" Type="http://schemas.openxmlformats.org/officeDocument/2006/relationships/image" Target="../media/image3.png"/><Relationship Id="rId4" Type="http://schemas.openxmlformats.org/officeDocument/2006/relationships/image" Target="file:///E:\Documents\Paris-Siggraph-Chapter\figures\memorial-sampled.pn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.pn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_irr.p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irr.png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2.png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-ParisSiggraphChapter\figures\polyhex_subdiv.asf" TargetMode="External"/><Relationship Id="rId1" Type="http://schemas.microsoft.com/office/2007/relationships/media" Target="file:///C:\Users\Florent\Documents\GitHub\talk-ParisSiggraphChapter\figures\polyhex_subdiv.asf" TargetMode="External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optimization.pn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optimization_local.png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spectra_LUT.p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file:///C:\Users\Florent\Documents\GitHub\talk-ParisSiggraphChapter\figures\result_uniform.png" TargetMode="Externa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file:///C:\Users\Florent\Documents\GitHub\talk-ParisSiggraphChapter\figures\result_step.png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file:///C:\Users\Florent\Documents\GitHub\talk-ParisSiggraphChapter\figures\result_aniso.png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brick_noise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-ParisSiggraphChapter\figures\brick_aliasing.jpg" TargetMode="External"/><Relationship Id="rId4" Type="http://schemas.openxmlformats.org/officeDocument/2006/relationships/image" Target="file:///C:\Users\Florent\Documents\GitHub\talk-ParisSiggraphChapter\figures\brick_clean.jpg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-ParisSiggraphChapter\figures\result_adaptative.asf" TargetMode="External"/><Relationship Id="rId1" Type="http://schemas.microsoft.com/office/2007/relationships/media" Target="file:///C:\Users\Florent\Documents\GitHub\talk-ParisSiggraphChapter\figures\result_adaptative.asf" TargetMode="External"/><Relationship Id="rId4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teaser.png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liris.cnrs.fr/polyhex" TargetMode="External"/><Relationship Id="rId2" Type="http://schemas.openxmlformats.org/officeDocument/2006/relationships/image" Target="file:///C:\Users\Florent\Documents\GitHub\talk-ParisSiggraphChapter\figures\conclusion.png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distribution\whitenoise\whitenoise_4096_fft-pow.png" TargetMode="External"/><Relationship Id="rId5" Type="http://schemas.openxmlformats.org/officeDocument/2006/relationships/image" Target="../media/image5.png"/><Relationship Id="rId4" Type="http://schemas.openxmlformats.org/officeDocument/2006/relationships/image" Target="file:///E:\Documents\talk-ParisSiggraphChapter\figures\distribution\grid\grid_4096_fft-pow.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file:///E:\Documents\talk-ParisSiggraphChapter\figures\distribution\ccvt\ccvt_4096_fft-pow.png" TargetMode="External"/><Relationship Id="rId3" Type="http://schemas.openxmlformats.org/officeDocument/2006/relationships/image" Target="../media/image6.png"/><Relationship Id="rId7" Type="http://schemas.openxmlformats.org/officeDocument/2006/relationships/image" Target="file:///C:\Users\Florent\Documents\GitHub\talk-ParisSiggraphChapter\figures\distribution\ccvt\ccvt_4096_dist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file:///E:\Documents\talk-ParisSiggraphChapter\figures\distribution\poisson-disk\poisson-disk_4096_fft-pow.png" TargetMode="External"/><Relationship Id="rId4" Type="http://schemas.openxmlformats.org/officeDocument/2006/relationships/image" Target="file:///E:\Documents\Paris-Siggraph-Chapter\figures\distribution\poisson-disk\poisson-disk_4096_dist.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-ParisSiggraphChapter\figures\distribution\bnsca-pink\pink_4096_dist.png" TargetMode="External"/><Relationship Id="rId13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openxmlformats.org/officeDocument/2006/relationships/image" Target="file:///C:\Users\Florent\Documents\GitHub\talk-ParisSiggraphChapter\figures\distribution\sgns-king\king_4096_dist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-ParisSiggraphChapter\figures\distribution\bnsca-step\step_4096_fft-pow.png" TargetMode="External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openxmlformats.org/officeDocument/2006/relationships/image" Target="file:///C:\Users\Florent\Documents\GitHub\talk-ParisSiggraphChapter\figures\distribution\bnsca-pink\pink_4096_fft-pow.png" TargetMode="External"/><Relationship Id="rId4" Type="http://schemas.openxmlformats.org/officeDocument/2006/relationships/image" Target="file:///C:\Users\Florent\Documents\GitHub\talk-ParisSiggraphChapter\figures\distribution\bnsca-step\step_4096_dist.png" TargetMode="External"/><Relationship Id="rId9" Type="http://schemas.openxmlformats.org/officeDocument/2006/relationships/image" Target="../media/image11.png"/><Relationship Id="rId14" Type="http://schemas.openxmlformats.org/officeDocument/2006/relationships/image" Target="file:///C:\Users\Florent\Documents\GitHub\talk-ParisSiggraphChapter\figures\distribution\sgns-king\king_4096_fft-pow.p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tiling-penrose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fft-polyominoes.png" TargetMode="External"/><Relationship Id="rId5" Type="http://schemas.openxmlformats.org/officeDocument/2006/relationships/image" Target="../media/image14.png"/><Relationship Id="rId4" Type="http://schemas.openxmlformats.org/officeDocument/2006/relationships/image" Target="file:///E:\Documents\talk-ParisSiggraphChapter\figures\fft-penrose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SotA_graph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hexagon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hex_lattice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68313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Fast Tile-Based Adaptive Sampling With User-Specified Spectra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57770" y="4331748"/>
            <a:ext cx="6624736" cy="1113476"/>
          </a:xfrm>
        </p:spPr>
        <p:txBody>
          <a:bodyPr>
            <a:normAutofit/>
          </a:bodyPr>
          <a:lstStyle/>
          <a:p>
            <a:r>
              <a:rPr lang="en-US" sz="1800" dirty="0" err="1" smtClean="0"/>
              <a:t>Florent</a:t>
            </a:r>
            <a:r>
              <a:rPr lang="en-US" sz="1800" dirty="0"/>
              <a:t> </a:t>
            </a:r>
            <a:r>
              <a:rPr lang="en-US" sz="1800" dirty="0" err="1" smtClean="0"/>
              <a:t>Wachtel</a:t>
            </a:r>
            <a:r>
              <a:rPr lang="en-US" sz="1800" dirty="0" smtClean="0"/>
              <a:t> – </a:t>
            </a:r>
            <a:r>
              <a:rPr lang="en-US" sz="1800" dirty="0" err="1" smtClean="0"/>
              <a:t>Adrien</a:t>
            </a:r>
            <a:r>
              <a:rPr lang="en-US" sz="1800" dirty="0"/>
              <a:t> </a:t>
            </a:r>
            <a:r>
              <a:rPr lang="en-US" sz="1800" dirty="0" err="1" smtClean="0"/>
              <a:t>Pilleboue</a:t>
            </a:r>
            <a:r>
              <a:rPr lang="en-US" sz="1800" dirty="0" smtClean="0"/>
              <a:t> – </a:t>
            </a:r>
            <a:r>
              <a:rPr lang="en-US" sz="1800" dirty="0" err="1" smtClean="0"/>
              <a:t>Katherin</a:t>
            </a:r>
            <a:r>
              <a:rPr lang="en-US" sz="1800" dirty="0"/>
              <a:t> </a:t>
            </a:r>
            <a:r>
              <a:rPr lang="en-US" sz="1800" dirty="0" smtClean="0"/>
              <a:t>Breeden – David </a:t>
            </a:r>
            <a:r>
              <a:rPr lang="en-US" sz="1800" dirty="0" err="1" smtClean="0"/>
              <a:t>Coeurjolly</a:t>
            </a:r>
            <a:r>
              <a:rPr lang="en-US" sz="1800" dirty="0" smtClean="0"/>
              <a:t> – </a:t>
            </a:r>
            <a:r>
              <a:rPr lang="en-US" sz="1800" dirty="0" err="1" smtClean="0"/>
              <a:t>Gurprit</a:t>
            </a:r>
            <a:r>
              <a:rPr lang="en-US" sz="1800" dirty="0" smtClean="0"/>
              <a:t> Singh – Gael </a:t>
            </a:r>
            <a:r>
              <a:rPr lang="en-US" sz="1800" dirty="0" err="1" smtClean="0"/>
              <a:t>Cathelin</a:t>
            </a:r>
            <a:r>
              <a:rPr lang="en-US" sz="1800" dirty="0" smtClean="0"/>
              <a:t> – Fernando de Goes – Mathieu </a:t>
            </a:r>
            <a:r>
              <a:rPr lang="en-US" sz="1800" dirty="0" err="1" smtClean="0"/>
              <a:t>Desbrun</a:t>
            </a:r>
            <a:r>
              <a:rPr lang="en-US" sz="1800" dirty="0" smtClean="0"/>
              <a:t> – Victor </a:t>
            </a:r>
            <a:r>
              <a:rPr lang="en-US" sz="1800" dirty="0" err="1" smtClean="0"/>
              <a:t>Ostromoukhov</a:t>
            </a:r>
            <a:endParaRPr lang="en-US" sz="18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7452321" y="5625344"/>
            <a:ext cx="876623" cy="900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791680" y="5625344"/>
            <a:ext cx="900000" cy="900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4206715" y="5805344"/>
            <a:ext cx="1200002" cy="5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6023534" y="5625344"/>
            <a:ext cx="900000" cy="900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2220466" y="5749844"/>
            <a:ext cx="1457463" cy="651000"/>
          </a:xfrm>
          <a:prstGeom prst="rect">
            <a:avLst/>
          </a:prstGeom>
        </p:spPr>
      </p:pic>
      <p:sp>
        <p:nvSpPr>
          <p:cNvPr id="9" name="ZoneTexte 8"/>
          <p:cNvSpPr txBox="1"/>
          <p:nvPr/>
        </p:nvSpPr>
        <p:spPr>
          <a:xfrm>
            <a:off x="3469204" y="3297178"/>
            <a:ext cx="2205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 smtClean="0"/>
              <a:t>Florent</a:t>
            </a:r>
            <a:r>
              <a:rPr lang="en-US" sz="2000" dirty="0" smtClean="0"/>
              <a:t> </a:t>
            </a:r>
            <a:r>
              <a:rPr lang="en-US" sz="2000" dirty="0" err="1" smtClean="0"/>
              <a:t>Wachtel</a:t>
            </a:r>
            <a:endParaRPr lang="en-US" sz="2000" dirty="0"/>
          </a:p>
          <a:p>
            <a:pPr algn="ctr"/>
            <a:r>
              <a:rPr lang="en-US" sz="2000" dirty="0" smtClean="0"/>
              <a:t>PhD student – LIRIS</a:t>
            </a:r>
          </a:p>
        </p:txBody>
      </p:sp>
    </p:spTree>
    <p:extLst>
      <p:ext uri="{BB962C8B-B14F-4D97-AF65-F5344CB8AC3E}">
        <p14:creationId xmlns:p14="http://schemas.microsoft.com/office/powerpoint/2010/main" val="190844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Polyhexes &amp; Subdivision</a:t>
            </a:r>
            <a:endParaRPr lang="en-US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>
            <a:off x="466274" y="2528267"/>
            <a:ext cx="4146136" cy="3127938"/>
          </a:xfrm>
        </p:spPr>
      </p:pic>
      <p:sp>
        <p:nvSpPr>
          <p:cNvPr id="3" name="ZoneTexte 2"/>
          <p:cNvSpPr txBox="1"/>
          <p:nvPr/>
        </p:nvSpPr>
        <p:spPr>
          <a:xfrm>
            <a:off x="1484274" y="1372126"/>
            <a:ext cx="231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11 possible trihexes</a:t>
            </a:r>
            <a:endParaRPr lang="en-US" sz="2000"/>
          </a:p>
        </p:txBody>
      </p:sp>
      <p:grpSp>
        <p:nvGrpSpPr>
          <p:cNvPr id="8" name="Groupe 7"/>
          <p:cNvGrpSpPr/>
          <p:nvPr/>
        </p:nvGrpSpPr>
        <p:grpSpPr>
          <a:xfrm>
            <a:off x="4686056" y="1372126"/>
            <a:ext cx="3774376" cy="4189730"/>
            <a:chOff x="4686056" y="1372126"/>
            <a:chExt cx="3774376" cy="418973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4860032" y="2348880"/>
              <a:ext cx="3426425" cy="3212976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4686056" y="1372126"/>
              <a:ext cx="37743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smtClean="0"/>
                <a:t>Subdivision rule for each trihexes</a:t>
              </a:r>
              <a:endParaRPr lang="en-US" sz="2000"/>
            </a:p>
          </p:txBody>
        </p:sp>
      </p:grp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187622" y="1955220"/>
            <a:ext cx="6768754" cy="4210084"/>
          </a:xfrm>
        </p:spPr>
      </p:pic>
      <p:sp>
        <p:nvSpPr>
          <p:cNvPr id="3" name="ZoneTexte 2"/>
          <p:cNvSpPr txBox="1"/>
          <p:nvPr/>
        </p:nvSpPr>
        <p:spPr>
          <a:xfrm>
            <a:off x="2149128" y="1566084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4040582" y="1556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444208" y="1566084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1" name="Espace réservé du pied de page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0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16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7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26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71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7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Statement</a:t>
            </a:r>
            <a:endParaRPr lang="en-US"/>
          </a:p>
        </p:txBody>
      </p:sp>
      <p:grpSp>
        <p:nvGrpSpPr>
          <p:cNvPr id="11" name="Groupe 10"/>
          <p:cNvGrpSpPr/>
          <p:nvPr/>
        </p:nvGrpSpPr>
        <p:grpSpPr>
          <a:xfrm>
            <a:off x="1159928" y="2060848"/>
            <a:ext cx="6821902" cy="4248472"/>
            <a:chOff x="1148339" y="2154499"/>
            <a:chExt cx="6821902" cy="4248472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6475" y="2154499"/>
              <a:ext cx="2833766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embed="rId5" r:link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8339" y="2154499"/>
              <a:ext cx="2836008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" name="ZoneTexte 2"/>
          <p:cNvSpPr txBox="1"/>
          <p:nvPr/>
        </p:nvSpPr>
        <p:spPr>
          <a:xfrm>
            <a:off x="899592" y="1434842"/>
            <a:ext cx="34074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/>
              <a:t>Given a density function d(x, y)</a:t>
            </a:r>
            <a:endParaRPr lang="en-US" sz="2000"/>
          </a:p>
        </p:txBody>
      </p:sp>
      <p:sp>
        <p:nvSpPr>
          <p:cNvPr id="20" name="ZoneTexte 19"/>
          <p:cNvSpPr txBox="1"/>
          <p:nvPr/>
        </p:nvSpPr>
        <p:spPr>
          <a:xfrm>
            <a:off x="4444932" y="1280954"/>
            <a:ext cx="4159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/>
              <a:t>Find a discrete sample distribution of density localy proportional to d(x, y)</a:t>
            </a:r>
            <a:endParaRPr lang="en-US" sz="2000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Irregular Polyhex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 flipH="1">
            <a:off x="275861" y="2557622"/>
            <a:ext cx="4559828" cy="3168354"/>
          </a:xfrm>
        </p:spPr>
      </p:pic>
      <p:sp>
        <p:nvSpPr>
          <p:cNvPr id="8" name="ZoneTexte 7"/>
          <p:cNvSpPr txBox="1"/>
          <p:nvPr/>
        </p:nvSpPr>
        <p:spPr>
          <a:xfrm>
            <a:off x="755572" y="1372126"/>
            <a:ext cx="36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11</a:t>
            </a:r>
            <a:r>
              <a:rPr lang="el-GR" sz="2000" dirty="0" smtClean="0"/>
              <a:t>∙</a:t>
            </a:r>
            <a:r>
              <a:rPr lang="fr-FR" sz="2000" dirty="0" smtClean="0"/>
              <a:t> </a:t>
            </a:r>
            <a:r>
              <a:rPr lang="el-GR" sz="2000" dirty="0" smtClean="0"/>
              <a:t>λ</a:t>
            </a:r>
            <a:r>
              <a:rPr lang="en-US" sz="2000" dirty="0" smtClean="0"/>
              <a:t> possible irregular  trihexes</a:t>
            </a:r>
            <a:endParaRPr lang="en-US" sz="2000" dirty="0"/>
          </a:p>
        </p:txBody>
      </p:sp>
      <p:grpSp>
        <p:nvGrpSpPr>
          <p:cNvPr id="4" name="Groupe 3"/>
          <p:cNvGrpSpPr/>
          <p:nvPr/>
        </p:nvGrpSpPr>
        <p:grpSpPr>
          <a:xfrm>
            <a:off x="4974088" y="1208946"/>
            <a:ext cx="3198312" cy="4740334"/>
            <a:chOff x="4974088" y="1208946"/>
            <a:chExt cx="3198312" cy="474033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5377017" y="2088232"/>
              <a:ext cx="2392455" cy="3861048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4974088" y="1208946"/>
              <a:ext cx="319831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Subdivision rule for each irregular trihexes</a:t>
              </a:r>
              <a:endParaRPr lang="en-US" sz="2000" dirty="0"/>
            </a:p>
          </p:txBody>
        </p:sp>
      </p:grp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2" name="Espace réservé du pied de page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75357" y="2010124"/>
            <a:ext cx="8793286" cy="4155180"/>
          </a:xfrm>
        </p:spPr>
      </p:pic>
      <p:sp>
        <p:nvSpPr>
          <p:cNvPr id="9" name="ZoneTexte 8"/>
          <p:cNvSpPr txBox="1"/>
          <p:nvPr/>
        </p:nvSpPr>
        <p:spPr>
          <a:xfrm>
            <a:off x="1093431" y="1640792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2998562" y="1640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4088" y="1640792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13" name="ZoneTexte 12"/>
          <p:cNvSpPr txBox="1"/>
          <p:nvPr/>
        </p:nvSpPr>
        <p:spPr>
          <a:xfrm>
            <a:off x="7049559" y="1640792"/>
            <a:ext cx="1805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Irr</a:t>
            </a:r>
            <a:r>
              <a:rPr lang="fr-FR" dirty="0" err="1" smtClean="0"/>
              <a:t>egular</a:t>
            </a:r>
            <a:r>
              <a:rPr lang="en-US" dirty="0" smtClean="0"/>
              <a:t> Trihexes</a:t>
            </a:r>
            <a:endParaRPr lang="en-US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generation</a:t>
            </a:r>
            <a:endParaRPr lang="en-US"/>
          </a:p>
        </p:txBody>
      </p:sp>
      <p:pic>
        <p:nvPicPr>
          <p:cNvPr id="3" name="polyhex_subdiv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5"/>
          <a:srcRect l="4945" t="14746" r="4997" b="4804"/>
          <a:stretch/>
        </p:blipFill>
        <p:spPr>
          <a:xfrm>
            <a:off x="949254" y="1988840"/>
            <a:ext cx="7245492" cy="3641199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962974" y="1988840"/>
            <a:ext cx="7244209" cy="3630489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07504" y="1727209"/>
            <a:ext cx="8811132" cy="415375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7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</a:t>
            </a:r>
            <a:r>
              <a:rPr lang="fr-FR" dirty="0" err="1" smtClean="0"/>
              <a:t>optimization</a:t>
            </a:r>
            <a:endParaRPr lang="en-US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0" y="1890061"/>
            <a:ext cx="8229600" cy="3946241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 rotWithShape="1">
          <a:blip r:link="rId2"/>
          <a:srcRect l="5259" t="12207" r="5134" b="8242"/>
          <a:stretch/>
        </p:blipFill>
        <p:spPr>
          <a:xfrm>
            <a:off x="426870" y="1953296"/>
            <a:ext cx="8290261" cy="4140000"/>
          </a:xfrm>
          <a:ln>
            <a:solidFill>
              <a:schemeClr val="tx1"/>
            </a:solidFill>
          </a:ln>
        </p:spPr>
      </p:pic>
      <p:sp>
        <p:nvSpPr>
          <p:cNvPr id="3" name="ZoneTexte 2"/>
          <p:cNvSpPr txBox="1"/>
          <p:nvPr/>
        </p:nvSpPr>
        <p:spPr>
          <a:xfrm>
            <a:off x="495815" y="1383159"/>
            <a:ext cx="37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Uniform blue-noise sampling</a:t>
            </a:r>
            <a:endParaRPr lang="en-US" sz="240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4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 rotWithShape="1">
          <a:blip r:link="rId2"/>
          <a:srcRect l="5151" t="12267" r="5151" b="8290"/>
          <a:stretch/>
        </p:blipFill>
        <p:spPr>
          <a:xfrm>
            <a:off x="416960" y="1953296"/>
            <a:ext cx="8310080" cy="4140000"/>
          </a:xfrm>
          <a:ln>
            <a:solidFill>
              <a:schemeClr val="tx1"/>
            </a:solidFill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37460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Uniform step noise sampling</a:t>
            </a:r>
            <a:endParaRPr lang="en-US" sz="240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45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 rotWithShape="1">
          <a:blip r:link="rId2"/>
          <a:srcRect l="5214" t="12288" r="5074" b="8156"/>
          <a:stretch/>
        </p:blipFill>
        <p:spPr>
          <a:xfrm>
            <a:off x="422175" y="1953296"/>
            <a:ext cx="8299651" cy="4140000"/>
          </a:xfrm>
          <a:ln>
            <a:solidFill>
              <a:schemeClr val="tx1"/>
            </a:solidFill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5248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Uniform anisotropic blue-noise sampling</a:t>
            </a:r>
            <a:endParaRPr lang="en-US" sz="240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45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it is essential?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Two main issues when sampling a function</a:t>
            </a:r>
          </a:p>
        </p:txBody>
      </p:sp>
      <p:grpSp>
        <p:nvGrpSpPr>
          <p:cNvPr id="10" name="Groupe 9"/>
          <p:cNvGrpSpPr/>
          <p:nvPr/>
        </p:nvGrpSpPr>
        <p:grpSpPr>
          <a:xfrm>
            <a:off x="540505" y="2384127"/>
            <a:ext cx="8212566" cy="3349129"/>
            <a:chOff x="540505" y="2289066"/>
            <a:chExt cx="8212566" cy="3349129"/>
          </a:xfrm>
        </p:grpSpPr>
        <p:grpSp>
          <p:nvGrpSpPr>
            <p:cNvPr id="14" name="Groupe 13"/>
            <p:cNvGrpSpPr/>
            <p:nvPr/>
          </p:nvGrpSpPr>
          <p:grpSpPr>
            <a:xfrm>
              <a:off x="540505" y="2289066"/>
              <a:ext cx="2374368" cy="3340092"/>
              <a:chOff x="504501" y="2834249"/>
              <a:chExt cx="2374368" cy="3340092"/>
            </a:xfrm>
          </p:grpSpPr>
          <p:pic>
            <p:nvPicPr>
              <p:cNvPr id="2" name="Image 1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624904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ZoneTexte 10"/>
              <p:cNvSpPr txBox="1"/>
              <p:nvPr/>
            </p:nvSpPr>
            <p:spPr>
              <a:xfrm>
                <a:off x="504501" y="2834249"/>
                <a:ext cx="237436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Noise</a:t>
                </a:r>
                <a:r>
                  <a:rPr lang="fr-FR" sz="2000" dirty="0"/>
                  <a:t/>
                </a:r>
                <a:br>
                  <a:rPr lang="fr-FR" sz="2000" dirty="0"/>
                </a:br>
                <a:r>
                  <a:rPr lang="fr-FR" sz="2000" dirty="0" smtClean="0"/>
                  <a:t>not </a:t>
                </a:r>
                <a:r>
                  <a:rPr lang="fr-FR" sz="2000" dirty="0" err="1" smtClean="0"/>
                  <a:t>enough</a:t>
                </a:r>
                <a:r>
                  <a:rPr lang="fr-FR" sz="2000" dirty="0" smtClean="0"/>
                  <a:t> </a:t>
                </a:r>
                <a:r>
                  <a:rPr lang="fr-FR" sz="2000" dirty="0" err="1" smtClean="0"/>
                  <a:t>samples</a:t>
                </a:r>
                <a:endParaRPr lang="en-US" sz="20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3496187" y="2564904"/>
              <a:ext cx="2133552" cy="3064254"/>
              <a:chOff x="3460183" y="3110087"/>
              <a:chExt cx="2133552" cy="3064254"/>
            </a:xfrm>
          </p:grpSpPr>
          <p:pic>
            <p:nvPicPr>
              <p:cNvPr id="9" name="Image 8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3460183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3963568" y="3110087"/>
                <a:ext cx="1232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Reference</a:t>
                </a:r>
                <a:endParaRPr lang="en-US" sz="2000" dirty="0"/>
              </a:p>
            </p:txBody>
          </p:sp>
        </p:grpSp>
        <p:grpSp>
          <p:nvGrpSpPr>
            <p:cNvPr id="16" name="Groupe 15"/>
            <p:cNvGrpSpPr/>
            <p:nvPr/>
          </p:nvGrpSpPr>
          <p:grpSpPr>
            <a:xfrm>
              <a:off x="6144857" y="2289066"/>
              <a:ext cx="2608214" cy="3349129"/>
              <a:chOff x="6108853" y="2834249"/>
              <a:chExt cx="2608214" cy="3349129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6301027" y="3573016"/>
                <a:ext cx="2140496" cy="26103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3" name="ZoneTexte 12"/>
              <p:cNvSpPr txBox="1"/>
              <p:nvPr/>
            </p:nvSpPr>
            <p:spPr>
              <a:xfrm>
                <a:off x="6108853" y="2834249"/>
                <a:ext cx="26082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Aliasing</a:t>
                </a:r>
                <a:r>
                  <a:rPr lang="fr-FR" sz="2000" dirty="0" smtClean="0"/>
                  <a:t/>
                </a:r>
                <a:br>
                  <a:rPr lang="fr-FR" sz="2000" dirty="0" smtClean="0"/>
                </a:br>
                <a:r>
                  <a:rPr lang="fr-FR" sz="2000" dirty="0" err="1" smtClean="0"/>
                  <a:t>regularities</a:t>
                </a:r>
                <a:r>
                  <a:rPr lang="fr-FR" sz="2000" dirty="0" smtClean="0"/>
                  <a:t> in </a:t>
                </a:r>
                <a:r>
                  <a:rPr lang="fr-FR" sz="2000" dirty="0" err="1" smtClean="0"/>
                  <a:t>sampling</a:t>
                </a:r>
                <a:endParaRPr lang="en-US" sz="2000" dirty="0"/>
              </a:p>
            </p:txBody>
          </p:sp>
        </p:grpSp>
      </p:grp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8" name="Espace réservé du pied de page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4" name="result_adaptative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l="15525" t="9766" r="15525" b="3023"/>
          <a:stretch/>
        </p:blipFill>
        <p:spPr>
          <a:xfrm>
            <a:off x="1380612" y="1844824"/>
            <a:ext cx="6359740" cy="4525200"/>
          </a:xfrm>
          <a:ln>
            <a:noFill/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386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Adaptive blue-noise sampling</a:t>
            </a:r>
            <a:endParaRPr lang="en-US" sz="240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pipeline</a:t>
            </a:r>
            <a:endParaRPr lang="en-US" dirty="0"/>
          </a:p>
        </p:txBody>
      </p:sp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0" y="2560638"/>
            <a:ext cx="8709260" cy="2020490"/>
          </a:xfrm>
          <a:noFill/>
          <a:ln>
            <a:noFill/>
          </a:ln>
          <a:effectLst/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Contributions</a:t>
            </a:r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link="rId2"/>
          <a:stretch>
            <a:fillRect/>
          </a:stretch>
        </p:blipFill>
        <p:spPr>
          <a:xfrm>
            <a:off x="755576" y="1988840"/>
            <a:ext cx="3253511" cy="3417243"/>
          </a:xfrm>
        </p:spPr>
      </p:pic>
      <p:sp>
        <p:nvSpPr>
          <p:cNvPr id="8" name="ZoneTexte 7"/>
          <p:cNvSpPr txBox="1"/>
          <p:nvPr/>
        </p:nvSpPr>
        <p:spPr>
          <a:xfrm>
            <a:off x="4499992" y="1988840"/>
            <a:ext cx="38884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Novel Tiling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Centroid Spectrum Free of Spurious Peaks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Hierarchical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Non-periodic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sz="2400" dirty="0" smtClean="0"/>
              <a:t>A Novel Sampling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Spectral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Adaptive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Fast ( &gt; 1M points /sec. /core )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1394239" y="5805264"/>
            <a:ext cx="635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Paper, supp. material and source code:  </a:t>
            </a:r>
            <a:r>
              <a:rPr lang="en-US" dirty="0" smtClean="0">
                <a:hlinkClick r:id="rId3"/>
              </a:rPr>
              <a:t>http://liris.cnrs.fr/polyhex</a:t>
            </a:r>
            <a:endParaRPr lang="en-US" dirty="0" smtClean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Naive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9" y="1827981"/>
            <a:ext cx="4392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Regular sampling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Uniform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Aliasing  when sampling frequency is under </a:t>
            </a:r>
            <a:r>
              <a:rPr lang="en-US" sz="2000" dirty="0" err="1" smtClean="0"/>
              <a:t>Nyquist</a:t>
            </a:r>
            <a:r>
              <a:rPr lang="en-US" sz="2000" dirty="0" smtClean="0"/>
              <a:t> frequency</a:t>
            </a:r>
            <a:endParaRPr lang="en-US" sz="20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928"/>
            <a:ext cx="2880160" cy="2376264"/>
            <a:chOff x="507605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56" y="1268760"/>
              <a:ext cx="2160000" cy="2160000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651621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8" y="3872877"/>
            <a:ext cx="7560520" cy="2364435"/>
            <a:chOff x="683568" y="3872877"/>
            <a:chExt cx="7560520" cy="2364435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8" y="4149080"/>
              <a:ext cx="3662990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Monte Carlo (random)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No regularity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All frequency equally sampled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fr-FR" sz="2000" dirty="0" err="1" smtClean="0"/>
                <a:t>Holes</a:t>
              </a:r>
              <a:r>
                <a:rPr lang="fr-FR" sz="2000" dirty="0" smtClean="0"/>
                <a:t> and </a:t>
              </a:r>
              <a:r>
                <a:rPr lang="fr-FR" sz="2000" dirty="0" err="1" smtClean="0"/>
                <a:t>Heaps</a:t>
              </a:r>
              <a:endParaRPr lang="en-US" sz="2000" dirty="0" smtClean="0"/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8" y="3872877"/>
              <a:ext cx="2880000" cy="2364435"/>
              <a:chOff x="5076056" y="3800709"/>
              <a:chExt cx="2880000" cy="2364435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76056" y="3800709"/>
                <a:ext cx="2160000" cy="2160000"/>
              </a:xfrm>
              <a:prstGeom prst="rect">
                <a:avLst/>
              </a:prstGeom>
              <a:ln w="9525"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6516056" y="4725144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6" name="Espace réservé du pied de page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Advanced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808237"/>
            <a:ext cx="4264373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/>
              <a:t>Poisson Disk 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mtClean="0"/>
              <a:t>Stochastic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mtClean="0"/>
              <a:t>Force uniformity with exclusion disk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smtClean="0"/>
              <a:t>[Dart Throwing…]</a:t>
            </a:r>
          </a:p>
          <a:p>
            <a:endParaRPr lang="en-US" sz="200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768"/>
            <a:ext cx="2880160" cy="2376264"/>
            <a:chOff x="579613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1268760"/>
              <a:ext cx="2160000" cy="216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723629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8" y="3861049"/>
            <a:ext cx="7560680" cy="2376103"/>
            <a:chOff x="683568" y="3861049"/>
            <a:chExt cx="7560680" cy="2376103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8" y="4149080"/>
              <a:ext cx="3879332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/>
                <a:t>Optimization-based Methods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smtClean="0"/>
                <a:t>Minimize energy function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smtClean="0"/>
                <a:t>[Lloyd, Fattal, FPO, CCVT, BNOT]</a:t>
              </a:r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9" y="3861049"/>
              <a:ext cx="2880159" cy="2376103"/>
              <a:chOff x="5796137" y="3861049"/>
              <a:chExt cx="2880159" cy="2376103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6137" y="3861049"/>
                <a:ext cx="2160000" cy="216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7236296" y="4797152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6" name="Espace réservé du pied de page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General </a:t>
            </a:r>
            <a:r>
              <a:rPr lang="en-US" smtClean="0"/>
              <a:t>Noise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Different sampling application may need different spectral characteristic to minimize the error.</a:t>
            </a:r>
          </a:p>
          <a:p>
            <a:r>
              <a:rPr lang="en-US" sz="2400" smtClean="0"/>
              <a:t>[REFS]</a:t>
            </a:r>
          </a:p>
        </p:txBody>
      </p:sp>
      <p:grpSp>
        <p:nvGrpSpPr>
          <p:cNvPr id="19" name="Groupe 18"/>
          <p:cNvGrpSpPr/>
          <p:nvPr/>
        </p:nvGrpSpPr>
        <p:grpSpPr>
          <a:xfrm>
            <a:off x="287604" y="3212976"/>
            <a:ext cx="8532868" cy="2808312"/>
            <a:chOff x="323688" y="3140968"/>
            <a:chExt cx="8532868" cy="2808312"/>
          </a:xfrm>
        </p:grpSpPr>
        <p:grpSp>
          <p:nvGrpSpPr>
            <p:cNvPr id="15" name="Groupe 14"/>
            <p:cNvGrpSpPr/>
            <p:nvPr/>
          </p:nvGrpSpPr>
          <p:grpSpPr>
            <a:xfrm>
              <a:off x="323688" y="3140968"/>
              <a:ext cx="2700220" cy="2808312"/>
              <a:chOff x="971600" y="3249280"/>
              <a:chExt cx="2700220" cy="2808312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00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 rotWithShape="1">
              <a:blip r:embed="rId5" r:link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2" t="20002" r="19991" b="19991"/>
              <a:stretch/>
            </p:blipFill>
            <p:spPr>
              <a:xfrm>
                <a:off x="2231820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0" name="Groupe 9"/>
            <p:cNvGrpSpPr/>
            <p:nvPr/>
          </p:nvGrpSpPr>
          <p:grpSpPr>
            <a:xfrm>
              <a:off x="3240092" y="3140968"/>
              <a:ext cx="2736144" cy="2808312"/>
              <a:chOff x="4542882" y="3249280"/>
              <a:chExt cx="2736144" cy="2808312"/>
            </a:xfrm>
          </p:grpSpPr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2882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9" name="Image 8"/>
              <p:cNvPicPr>
                <a:picLocks noChangeAspect="1"/>
              </p:cNvPicPr>
              <p:nvPr/>
            </p:nvPicPr>
            <p:blipFill rotWithShape="1">
              <a:blip r:embed="rId9" r:link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2" b="19992"/>
              <a:stretch/>
            </p:blipFill>
            <p:spPr>
              <a:xfrm>
                <a:off x="5839026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8" name="Groupe 17"/>
            <p:cNvGrpSpPr/>
            <p:nvPr/>
          </p:nvGrpSpPr>
          <p:grpSpPr>
            <a:xfrm>
              <a:off x="6156336" y="3140968"/>
              <a:ext cx="2700220" cy="2808312"/>
              <a:chOff x="6761212" y="3109624"/>
              <a:chExt cx="2700220" cy="2808312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11" r:link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1212" y="3109624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embed="rId13" r:link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1" b="19991"/>
              <a:stretch/>
            </p:blipFill>
            <p:spPr>
              <a:xfrm>
                <a:off x="8021432" y="4477936"/>
                <a:ext cx="1440000" cy="14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e 12"/>
          <p:cNvGrpSpPr/>
          <p:nvPr/>
        </p:nvGrpSpPr>
        <p:grpSpPr>
          <a:xfrm>
            <a:off x="287604" y="5733256"/>
            <a:ext cx="2700220" cy="565311"/>
            <a:chOff x="287604" y="5732976"/>
            <a:chExt cx="2700220" cy="565311"/>
          </a:xfrm>
        </p:grpSpPr>
        <p:sp>
          <p:nvSpPr>
            <p:cNvPr id="12" name="ZoneTexte 1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3204008" y="5733256"/>
            <a:ext cx="2700220" cy="565311"/>
            <a:chOff x="287604" y="5732976"/>
            <a:chExt cx="2700220" cy="565311"/>
          </a:xfrm>
        </p:grpSpPr>
        <p:sp>
          <p:nvSpPr>
            <p:cNvPr id="22" name="ZoneTexte 2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6120252" y="5733256"/>
            <a:ext cx="2700220" cy="565311"/>
            <a:chOff x="287604" y="5732976"/>
            <a:chExt cx="2700220" cy="565311"/>
          </a:xfrm>
        </p:grpSpPr>
        <p:sp>
          <p:nvSpPr>
            <p:cNvPr id="25" name="ZoneTexte 24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27" name="Espace réservé du pied de page 2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28" name="Espace réservé du numéro de diapositive 2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</a:t>
            </a:r>
            <a:r>
              <a:rPr lang="en-US" sz="2400" dirty="0" err="1" smtClean="0"/>
              <a:t>precomputed</a:t>
            </a:r>
            <a:r>
              <a:rPr lang="en-US" sz="2400" dirty="0" smtClean="0"/>
              <a:t> samples in a </a:t>
            </a:r>
            <a:r>
              <a:rPr lang="fr-FR" sz="2400" dirty="0" err="1" smtClean="0"/>
              <a:t>hierarchical</a:t>
            </a:r>
            <a:r>
              <a:rPr lang="fr-FR" sz="2400" dirty="0" smtClean="0"/>
              <a:t> and</a:t>
            </a:r>
            <a:br>
              <a:rPr lang="fr-FR" sz="2400" dirty="0" smtClean="0"/>
            </a:br>
            <a:r>
              <a:rPr lang="fr-FR" sz="2400" dirty="0" smtClean="0"/>
              <a:t>non-</a:t>
            </a:r>
            <a:r>
              <a:rPr lang="fr-FR" sz="2400" dirty="0" err="1" smtClean="0"/>
              <a:t>periodic</a:t>
            </a:r>
            <a:r>
              <a:rPr lang="fr-FR" sz="2400" dirty="0" smtClean="0"/>
              <a:t> </a:t>
            </a:r>
            <a:r>
              <a:rPr lang="en-US" sz="2400" dirty="0" smtClean="0"/>
              <a:t>tiling system.</a:t>
            </a:r>
          </a:p>
          <a:p>
            <a:r>
              <a:rPr lang="en-US" sz="2400" dirty="0" smtClean="0"/>
              <a:t>Construct the tiling to obtain the sample distribution</a:t>
            </a:r>
          </a:p>
          <a:p>
            <a:pPr algn="r"/>
            <a:r>
              <a:rPr lang="en-US" sz="1600" dirty="0" smtClean="0"/>
              <a:t>[</a:t>
            </a:r>
            <a:r>
              <a:rPr lang="en-US" sz="1600" dirty="0" err="1" smtClean="0"/>
              <a:t>Ostrom</a:t>
            </a:r>
            <a:r>
              <a:rPr lang="en-US" sz="1600" dirty="0" smtClean="0"/>
              <a:t> et al. 2004, 2007] [Kopf et al. 2006] [</a:t>
            </a:r>
            <a:r>
              <a:rPr lang="en-US" sz="1600" dirty="0" err="1" smtClean="0"/>
              <a:t>Lagae</a:t>
            </a:r>
            <a:r>
              <a:rPr lang="en-US" sz="1600" dirty="0" smtClean="0"/>
              <a:t> et al. 2006]</a:t>
            </a:r>
          </a:p>
        </p:txBody>
      </p:sp>
      <p:grpSp>
        <p:nvGrpSpPr>
          <p:cNvPr id="21" name="Groupe 20"/>
          <p:cNvGrpSpPr/>
          <p:nvPr/>
        </p:nvGrpSpPr>
        <p:grpSpPr>
          <a:xfrm>
            <a:off x="971600" y="3141168"/>
            <a:ext cx="3561299" cy="3150095"/>
            <a:chOff x="971600" y="3141168"/>
            <a:chExt cx="3561299" cy="3150095"/>
          </a:xfrm>
        </p:grpSpPr>
        <p:grpSp>
          <p:nvGrpSpPr>
            <p:cNvPr id="19" name="Groupe 18"/>
            <p:cNvGrpSpPr/>
            <p:nvPr/>
          </p:nvGrpSpPr>
          <p:grpSpPr>
            <a:xfrm>
              <a:off x="971600" y="3141168"/>
              <a:ext cx="3219200" cy="3150095"/>
              <a:chOff x="899592" y="3068960"/>
              <a:chExt cx="3219200" cy="3150095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899592" y="3429000"/>
                <a:ext cx="2335330" cy="2340000"/>
              </a:xfrm>
              <a:prstGeom prst="rect">
                <a:avLst/>
              </a:prstGeom>
            </p:spPr>
          </p:pic>
          <p:sp>
            <p:nvSpPr>
              <p:cNvPr id="10" name="ZoneTexte 9"/>
              <p:cNvSpPr txBox="1"/>
              <p:nvPr/>
            </p:nvSpPr>
            <p:spPr>
              <a:xfrm>
                <a:off x="1055331" y="3068960"/>
                <a:ext cx="20162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err="1" smtClean="0"/>
                  <a:t>Penrose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tiling</a:t>
                </a:r>
                <a:endParaRPr lang="en-US" dirty="0"/>
              </a:p>
            </p:txBody>
          </p:sp>
          <p:pic>
            <p:nvPicPr>
              <p:cNvPr id="16" name="Image 15"/>
              <p:cNvPicPr>
                <a:picLocks noChangeAspect="1"/>
              </p:cNvPicPr>
              <p:nvPr/>
            </p:nvPicPr>
            <p:blipFill rotWithShape="1">
              <a:blip r:link="rId4"/>
              <a:srcRect r="1164" b="1003"/>
              <a:stretch/>
            </p:blipFill>
            <p:spPr>
              <a:xfrm>
                <a:off x="2339752" y="4437112"/>
                <a:ext cx="1779040" cy="1781943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20" name="ZoneTexte 19"/>
            <p:cNvSpPr txBox="1"/>
            <p:nvPr/>
          </p:nvSpPr>
          <p:spPr>
            <a:xfrm>
              <a:off x="3301280" y="3916389"/>
              <a:ext cx="1231619" cy="5847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smtClean="0"/>
                <a:t>+ </a:t>
              </a:r>
              <a:r>
                <a:rPr lang="fr-FR" sz="1600" dirty="0" err="1" smtClean="0"/>
                <a:t>centroids</a:t>
              </a:r>
              <a:endParaRPr lang="fr-FR" sz="1600" dirty="0" smtClean="0"/>
            </a:p>
            <a:p>
              <a:r>
                <a:rPr lang="fr-FR" sz="1600" dirty="0" err="1" smtClean="0"/>
                <a:t>optimization</a:t>
              </a:r>
              <a:endParaRPr lang="en-US" sz="1600" dirty="0"/>
            </a:p>
          </p:txBody>
        </p:sp>
      </p:grpSp>
      <p:grpSp>
        <p:nvGrpSpPr>
          <p:cNvPr id="23" name="Groupe 22"/>
          <p:cNvGrpSpPr/>
          <p:nvPr/>
        </p:nvGrpSpPr>
        <p:grpSpPr>
          <a:xfrm>
            <a:off x="5004048" y="3141168"/>
            <a:ext cx="3562095" cy="3150095"/>
            <a:chOff x="5004048" y="3141168"/>
            <a:chExt cx="3562095" cy="3150095"/>
          </a:xfrm>
        </p:grpSpPr>
        <p:grpSp>
          <p:nvGrpSpPr>
            <p:cNvPr id="18" name="Groupe 17"/>
            <p:cNvGrpSpPr/>
            <p:nvPr/>
          </p:nvGrpSpPr>
          <p:grpSpPr>
            <a:xfrm>
              <a:off x="5004048" y="3141168"/>
              <a:ext cx="3223171" cy="3150095"/>
              <a:chOff x="4932040" y="3068960"/>
              <a:chExt cx="3223171" cy="3150095"/>
            </a:xfrm>
          </p:grpSpPr>
          <p:pic>
            <p:nvPicPr>
              <p:cNvPr id="4" name="Image 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32040" y="3431592"/>
                <a:ext cx="2340000" cy="2340000"/>
              </a:xfrm>
              <a:prstGeom prst="rect">
                <a:avLst/>
              </a:prstGeom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5110356" y="3068960"/>
                <a:ext cx="19476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 err="1" smtClean="0"/>
                  <a:t>Polyominoes</a:t>
                </a:r>
                <a:r>
                  <a:rPr lang="fr-FR" dirty="0" smtClean="0"/>
                  <a:t> </a:t>
                </a:r>
                <a:r>
                  <a:rPr lang="fr-FR" dirty="0" err="1" smtClean="0"/>
                  <a:t>tiling</a:t>
                </a:r>
                <a:endParaRPr lang="en-US" dirty="0"/>
              </a:p>
            </p:txBody>
          </p:sp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link="rId6"/>
              <a:srcRect r="955" b="1003"/>
              <a:stretch/>
            </p:blipFill>
            <p:spPr>
              <a:xfrm>
                <a:off x="6372400" y="4437112"/>
                <a:ext cx="1782811" cy="1781943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</p:grpSp>
        <p:sp>
          <p:nvSpPr>
            <p:cNvPr id="22" name="ZoneTexte 21"/>
            <p:cNvSpPr txBox="1"/>
            <p:nvPr/>
          </p:nvSpPr>
          <p:spPr>
            <a:xfrm>
              <a:off x="7334524" y="3924545"/>
              <a:ext cx="1231619" cy="58477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fr-FR" sz="1600" dirty="0" smtClean="0"/>
                <a:t>+ </a:t>
              </a:r>
              <a:r>
                <a:rPr lang="fr-FR" sz="1600" dirty="0" err="1" smtClean="0"/>
                <a:t>centroids</a:t>
              </a:r>
              <a:endParaRPr lang="fr-FR" sz="1600" dirty="0" smtClean="0"/>
            </a:p>
            <a:p>
              <a:r>
                <a:rPr lang="fr-FR" sz="1600" dirty="0" err="1" smtClean="0"/>
                <a:t>optimization</a:t>
              </a:r>
              <a:endParaRPr lang="en-US" sz="1600" dirty="0"/>
            </a:p>
          </p:txBody>
        </p:sp>
      </p:grp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35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260643" y="1663930"/>
            <a:ext cx="6622715" cy="450000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4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Base lattice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560239" y="3661783"/>
            <a:ext cx="7756178" cy="2908566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link="rId4"/>
          <a:srcRect l="1590" t="16110" r="1590" b="15931"/>
          <a:stretch/>
        </p:blipFill>
        <p:spPr>
          <a:xfrm>
            <a:off x="1187623" y="1628800"/>
            <a:ext cx="6768754" cy="2095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619474" y="1196752"/>
            <a:ext cx="19733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/>
              <a:t>Hexagonal lattice</a:t>
            </a:r>
            <a:endParaRPr lang="en-US" sz="2000"/>
          </a:p>
        </p:txBody>
      </p:sp>
      <p:sp>
        <p:nvSpPr>
          <p:cNvPr id="8" name="ZoneTexte 7"/>
          <p:cNvSpPr txBox="1"/>
          <p:nvPr/>
        </p:nvSpPr>
        <p:spPr>
          <a:xfrm>
            <a:off x="605065" y="3820978"/>
            <a:ext cx="3268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smtClean="0"/>
              <a:t>Recursive subdivision scheme</a:t>
            </a:r>
            <a:endParaRPr lang="en-US" sz="200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12/06/2014</a:t>
            </a:r>
            <a:endParaRPr lang="en-US" dirty="0"/>
          </a:p>
        </p:txBody>
      </p:sp>
      <p:sp>
        <p:nvSpPr>
          <p:cNvPr id="11" name="Espace réservé du pied de page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4388</TotalTime>
  <Words>1531</Words>
  <Application>Microsoft Office PowerPoint</Application>
  <PresentationFormat>Affichage à l'écran (4:3)</PresentationFormat>
  <Paragraphs>316</Paragraphs>
  <Slides>32</Slides>
  <Notes>26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6" baseType="lpstr">
      <vt:lpstr>Arial</vt:lpstr>
      <vt:lpstr>Calibri</vt:lpstr>
      <vt:lpstr>Wingdings</vt:lpstr>
      <vt:lpstr>Thème Office</vt:lpstr>
      <vt:lpstr>Fast Tile-Based Adaptive Sampling With User-Specified Spectra</vt:lpstr>
      <vt:lpstr>Problem Statement</vt:lpstr>
      <vt:lpstr>Why it is essential?</vt:lpstr>
      <vt:lpstr>Previous works: Naive Methods</vt:lpstr>
      <vt:lpstr>Previous works: Advanced Methods</vt:lpstr>
      <vt:lpstr>Previous works: General Noise Methods</vt:lpstr>
      <vt:lpstr>Previous works: Tile-based Methods</vt:lpstr>
      <vt:lpstr>Previous works: Tile-based Methods</vt:lpstr>
      <vt:lpstr>Base lattice</vt:lpstr>
      <vt:lpstr>Polyhexes &amp; Subdivision</vt:lpstr>
      <vt:lpstr>Comparison with previous works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Polyhex</vt:lpstr>
      <vt:lpstr>Comparison with previous works</vt:lpstr>
      <vt:lpstr>Sampling generation</vt:lpstr>
      <vt:lpstr>Sampling optimization</vt:lpstr>
      <vt:lpstr>Sampling optimization</vt:lpstr>
      <vt:lpstr>Sampling optimization</vt:lpstr>
      <vt:lpstr>Results</vt:lpstr>
      <vt:lpstr>Results</vt:lpstr>
      <vt:lpstr>Results</vt:lpstr>
      <vt:lpstr>Results</vt:lpstr>
      <vt:lpstr>Overall pipeline</vt:lpstr>
      <vt:lpstr>Contributions</vt:lpstr>
    </vt:vector>
  </TitlesOfParts>
  <Manager>Florent Wachtel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Tile-Based Adaptive Sampling With User-Specified Spectra</dc:title>
  <dc:creator>Florent</dc:creator>
  <cp:lastModifiedBy>a</cp:lastModifiedBy>
  <cp:revision>129</cp:revision>
  <dcterms:created xsi:type="dcterms:W3CDTF">2014-05-27T13:31:30Z</dcterms:created>
  <dcterms:modified xsi:type="dcterms:W3CDTF">2014-06-11T16:23:00Z</dcterms:modified>
</cp:coreProperties>
</file>

<file path=docProps/thumbnail.jpeg>
</file>